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1" r:id="rId3"/>
    <p:sldId id="263" r:id="rId4"/>
    <p:sldId id="270" r:id="rId5"/>
    <p:sldId id="264" r:id="rId6"/>
    <p:sldId id="265" r:id="rId7"/>
    <p:sldId id="266" r:id="rId8"/>
    <p:sldId id="269" r:id="rId9"/>
    <p:sldId id="262" r:id="rId10"/>
    <p:sldId id="259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343" autoAdjust="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547302-3A47-4FA0-89A7-D9748A6E3B42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008FFE-D318-4F19-8752-A02A13FC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78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Oct </a:t>
            </a:r>
            <a:r>
              <a:rPr lang="en-US" dirty="0"/>
              <a:t>8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T/F  If false, correct the statement.</a:t>
            </a:r>
            <a:endParaRPr lang="en-US" dirty="0"/>
          </a:p>
          <a:p>
            <a:pPr lvl="0"/>
            <a:r>
              <a:rPr lang="en-US" b="1" dirty="0"/>
              <a:t>The vertical component of a projectile's velocity is constant.</a:t>
            </a:r>
            <a:endParaRPr lang="en-US" sz="1600" b="1" dirty="0"/>
          </a:p>
          <a:p>
            <a:pPr lvl="0" fontAlgn="t"/>
            <a:r>
              <a:rPr lang="en-US" b="1" dirty="0"/>
              <a:t>The horizontal velocity of a projectile changes by 9.8 m/s each second.</a:t>
            </a:r>
            <a:endParaRPr lang="en-US" sz="1600" b="1" dirty="0"/>
          </a:p>
          <a:p>
            <a:pPr lvl="0"/>
            <a:r>
              <a:rPr lang="en-US" b="1" dirty="0"/>
              <a:t>The vertical component of a projectile's velocity is changing at a constant rate.</a:t>
            </a:r>
            <a:endParaRPr lang="en-US" sz="1600" b="1" dirty="0"/>
          </a:p>
          <a:p>
            <a:pPr lvl="0" fontAlgn="t"/>
            <a:r>
              <a:rPr lang="en-US" b="1" dirty="0"/>
              <a:t>The horizontal velocity of a projectile is 0 m/s at the peak of its trajectory.</a:t>
            </a:r>
            <a:endParaRPr lang="en-US" sz="1600" b="1" dirty="0"/>
          </a:p>
          <a:p>
            <a:pPr lvl="0"/>
            <a:r>
              <a:rPr lang="en-US" b="1" dirty="0"/>
              <a:t>The magnitude of the vertical velocity of a </a:t>
            </a:r>
            <a:r>
              <a:rPr lang="en-US" b="1"/>
              <a:t>projectile </a:t>
            </a:r>
            <a:r>
              <a:rPr lang="en-US" b="1" smtClean="0"/>
              <a:t>decreases </a:t>
            </a:r>
            <a:r>
              <a:rPr lang="en-US" b="1" dirty="0"/>
              <a:t>by 9.8 m/s each second.</a:t>
            </a:r>
            <a:endParaRPr lang="en-US" sz="1600" b="1" dirty="0"/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 – If A = 25 N at 40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>
                <a:sym typeface="Euclid Extra" panose="02050502000505020303" pitchFamily="18" charset="2"/>
              </a:rPr>
              <a:t> </a:t>
            </a:r>
            <a:r>
              <a:rPr lang="en-US" b="1" dirty="0" smtClean="0"/>
              <a:t>and </a:t>
            </a:r>
            <a:r>
              <a:rPr lang="en-US" b="1" dirty="0" smtClean="0">
                <a:sym typeface="Euclid Extra" panose="02050502000505020303" pitchFamily="18" charset="2"/>
              </a:rPr>
              <a:t>B </a:t>
            </a:r>
            <a:r>
              <a:rPr lang="en-US" b="1" dirty="0">
                <a:sym typeface="Euclid Extra" panose="02050502000505020303" pitchFamily="18" charset="2"/>
              </a:rPr>
              <a:t>= </a:t>
            </a:r>
            <a:r>
              <a:rPr lang="en-US" b="1" dirty="0" smtClean="0">
                <a:sym typeface="Euclid Extra" panose="02050502000505020303" pitchFamily="18" charset="2"/>
              </a:rPr>
              <a:t>50 </a:t>
            </a:r>
            <a:r>
              <a:rPr lang="en-US" b="1" dirty="0">
                <a:sym typeface="Euclid Extra" panose="02050502000505020303" pitchFamily="18" charset="2"/>
              </a:rPr>
              <a:t>N at </a:t>
            </a:r>
            <a:r>
              <a:rPr lang="en-US" b="1" dirty="0" smtClean="0">
                <a:sym typeface="Euclid Extra" panose="02050502000505020303" pitchFamily="18" charset="2"/>
              </a:rPr>
              <a:t>120</a:t>
            </a:r>
            <a:r>
              <a:rPr lang="en-US" b="1" dirty="0">
                <a:sym typeface="Euclid Symbol" panose="05050102010706020507" pitchFamily="18" charset="2"/>
              </a:rPr>
              <a:t></a:t>
            </a:r>
            <a:r>
              <a:rPr lang="en-US" b="1" dirty="0">
                <a:sym typeface="Euclid Extra" panose="02050502000505020303" pitchFamily="18" charset="2"/>
              </a:rPr>
              <a:t> </a:t>
            </a:r>
            <a:r>
              <a:rPr lang="en-US" b="1" dirty="0" smtClean="0">
                <a:sym typeface="Euclid Extra" panose="02050502000505020303" pitchFamily="18" charset="2"/>
              </a:rPr>
              <a:t> Find 3A – 2B.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Study for U2 test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U2 Test Oct 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Objectives, 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1.3 and 2.1</a:t>
            </a:r>
          </a:p>
          <a:p>
            <a:pPr lvl="1"/>
            <a:r>
              <a:rPr lang="en-US" b="1" dirty="0" smtClean="0"/>
              <a:t>Review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Omelet Review</a:t>
            </a:r>
          </a:p>
          <a:p>
            <a:pPr lvl="1"/>
            <a:r>
              <a:rPr lang="en-US" b="1" dirty="0" smtClean="0"/>
              <a:t>Objectives, Vocab, Memory items</a:t>
            </a:r>
            <a:r>
              <a:rPr lang="en-US" b="1" smtClean="0"/>
              <a:t>, Skills </a:t>
            </a:r>
            <a:endParaRPr lang="en-US" b="1" dirty="0" smtClean="0"/>
          </a:p>
          <a:p>
            <a:pPr lvl="1"/>
            <a:r>
              <a:rPr lang="en-US" b="1" dirty="0" smtClean="0"/>
              <a:t>Work on Review Exercises. Check Answers. Help is online.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U2 Test Thursday Oct 10</a:t>
            </a:r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 </a:t>
            </a:r>
            <a:r>
              <a:rPr lang="en-US" dirty="0" smtClean="0"/>
              <a:t>1.3</a:t>
            </a:r>
            <a:r>
              <a:rPr lang="en-US" dirty="0" smtClean="0"/>
              <a:t> </a:t>
            </a:r>
            <a:r>
              <a:rPr lang="en-US" dirty="0" smtClean="0"/>
              <a:t>Objectives – </a:t>
            </a:r>
            <a:r>
              <a:rPr lang="en-US" dirty="0" smtClean="0"/>
              <a:t>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Distinguish </a:t>
            </a:r>
            <a:r>
              <a:rPr lang="en-US" b="1" dirty="0"/>
              <a:t>between vector and scalar quantities.</a:t>
            </a:r>
          </a:p>
          <a:p>
            <a:pPr lvl="0"/>
            <a:r>
              <a:rPr lang="en-US" b="1" dirty="0"/>
              <a:t>Resolve a vector into its components.</a:t>
            </a:r>
          </a:p>
          <a:p>
            <a:pPr lvl="0"/>
            <a:r>
              <a:rPr lang="en-US" b="1" dirty="0"/>
              <a:t>Reconstruct a vector from its components.</a:t>
            </a:r>
          </a:p>
          <a:p>
            <a:pPr lvl="0"/>
            <a:r>
              <a:rPr lang="en-US" b="1" dirty="0"/>
              <a:t>Carry out operations with vectors.</a:t>
            </a:r>
          </a:p>
          <a:p>
            <a:pPr lvl="1"/>
            <a:r>
              <a:rPr lang="en-US" b="1" dirty="0"/>
              <a:t>Adding graphically (2 ways) and analytically</a:t>
            </a:r>
          </a:p>
          <a:p>
            <a:pPr lvl="1"/>
            <a:r>
              <a:rPr lang="en-US" b="1" dirty="0"/>
              <a:t>Scalar multiplication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2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 2.1 Objectives – </a:t>
            </a:r>
            <a:br>
              <a:rPr lang="en-US" dirty="0" smtClean="0"/>
            </a:br>
            <a:r>
              <a:rPr lang="en-US" dirty="0" smtClean="0"/>
              <a:t>Motion </a:t>
            </a:r>
            <a:r>
              <a:rPr lang="en-US" dirty="0" smtClean="0"/>
              <a:t>(2 </a:t>
            </a:r>
            <a:r>
              <a:rPr lang="en-US" dirty="0" smtClean="0"/>
              <a:t>Dimensional)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i="1" dirty="0"/>
              <a:t>Position, Displacement and Distance</a:t>
            </a:r>
          </a:p>
          <a:p>
            <a:pPr lvl="1"/>
            <a:r>
              <a:rPr lang="en-US" i="1" dirty="0" smtClean="0"/>
              <a:t>Average </a:t>
            </a:r>
            <a:r>
              <a:rPr lang="en-US" i="1" dirty="0"/>
              <a:t>speed, average velocity</a:t>
            </a:r>
          </a:p>
          <a:p>
            <a:pPr lvl="1"/>
            <a:r>
              <a:rPr lang="en-US" i="1" dirty="0"/>
              <a:t>Instantaneous velocity </a:t>
            </a:r>
            <a:r>
              <a:rPr lang="en-US" i="1" dirty="0" smtClean="0"/>
              <a:t>and acceleration</a:t>
            </a:r>
            <a:endParaRPr lang="en-US" i="1" dirty="0" smtClean="0"/>
          </a:p>
          <a:p>
            <a:pPr lvl="1"/>
            <a:r>
              <a:rPr lang="en-US" i="1" dirty="0" smtClean="0"/>
              <a:t>Constant </a:t>
            </a:r>
            <a:r>
              <a:rPr lang="en-US" i="1" dirty="0"/>
              <a:t>acceleration problems</a:t>
            </a:r>
          </a:p>
          <a:p>
            <a:pPr lvl="1"/>
            <a:r>
              <a:rPr lang="en-US" i="1" dirty="0" smtClean="0"/>
              <a:t>Freefall</a:t>
            </a:r>
          </a:p>
          <a:p>
            <a:pPr lvl="1"/>
            <a:r>
              <a:rPr lang="en-US" b="1" dirty="0" smtClean="0"/>
              <a:t>General motion in 2D</a:t>
            </a:r>
          </a:p>
          <a:p>
            <a:pPr lvl="1"/>
            <a:r>
              <a:rPr lang="en-US" b="1" dirty="0" smtClean="0"/>
              <a:t>Projectile motion  (generally and horizontal launch cases)</a:t>
            </a:r>
          </a:p>
          <a:p>
            <a:pPr lvl="2"/>
            <a:r>
              <a:rPr lang="en-US" b="1" dirty="0" smtClean="0"/>
              <a:t>Range Equation</a:t>
            </a:r>
          </a:p>
          <a:p>
            <a:pPr lvl="1"/>
            <a:r>
              <a:rPr lang="en-US" b="1" dirty="0" smtClean="0"/>
              <a:t>Motion on an Incline (parallel and perpendicular components)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75411" y="2241309"/>
            <a:ext cx="3343359" cy="4088246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Position</a:t>
            </a:r>
            <a:endParaRPr lang="en-US" sz="2000" i="1" dirty="0"/>
          </a:p>
          <a:p>
            <a:r>
              <a:rPr lang="en-US" sz="2000" i="1" dirty="0"/>
              <a:t>Displacement</a:t>
            </a:r>
          </a:p>
          <a:p>
            <a:r>
              <a:rPr lang="en-US" sz="2000" i="1" dirty="0"/>
              <a:t>Distance</a:t>
            </a:r>
          </a:p>
          <a:p>
            <a:r>
              <a:rPr lang="en-US" sz="2000" i="1" dirty="0"/>
              <a:t>Speed</a:t>
            </a:r>
          </a:p>
          <a:p>
            <a:r>
              <a:rPr lang="en-US" sz="2000" i="1" dirty="0" smtClean="0"/>
              <a:t>Vector</a:t>
            </a:r>
            <a:endParaRPr lang="en-US" sz="2000" i="1" dirty="0"/>
          </a:p>
          <a:p>
            <a:r>
              <a:rPr lang="en-US" sz="2000" i="1" dirty="0" smtClean="0"/>
              <a:t>Velocity</a:t>
            </a:r>
            <a:endParaRPr lang="en-US" sz="2000" i="1" dirty="0"/>
          </a:p>
          <a:p>
            <a:r>
              <a:rPr lang="en-US" sz="2000" i="1" dirty="0"/>
              <a:t>Acceleration</a:t>
            </a:r>
          </a:p>
          <a:p>
            <a:r>
              <a:rPr lang="en-US" sz="2000" i="1" dirty="0"/>
              <a:t>g , gravity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1310" y="2312553"/>
            <a:ext cx="3791078" cy="3963555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Projectile motion</a:t>
            </a:r>
          </a:p>
          <a:p>
            <a:r>
              <a:rPr lang="en-US" sz="2000" b="1" dirty="0" smtClean="0"/>
              <a:t>Trajectory</a:t>
            </a:r>
          </a:p>
          <a:p>
            <a:r>
              <a:rPr lang="en-US" sz="2000" b="1" dirty="0" smtClean="0"/>
              <a:t>Parabolic motion</a:t>
            </a:r>
          </a:p>
          <a:p>
            <a:r>
              <a:rPr lang="en-US" sz="2000" b="1" dirty="0" smtClean="0"/>
              <a:t>Horizontal launch</a:t>
            </a:r>
          </a:p>
          <a:p>
            <a:r>
              <a:rPr lang="en-US" sz="2000" b="1" dirty="0" smtClean="0"/>
              <a:t>Range</a:t>
            </a:r>
          </a:p>
          <a:p>
            <a:r>
              <a:rPr lang="en-US" sz="2000" b="1" dirty="0" smtClean="0"/>
              <a:t>Parallel component</a:t>
            </a:r>
          </a:p>
          <a:p>
            <a:r>
              <a:rPr lang="en-US" sz="2000" b="1" dirty="0" smtClean="0"/>
              <a:t>Perpendicular component</a:t>
            </a:r>
            <a:endParaRPr lang="en-US" sz="2000" b="1" dirty="0"/>
          </a:p>
          <a:p>
            <a:endParaRPr lang="en-US" sz="20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03862" y="2312553"/>
            <a:ext cx="3671549" cy="42683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Velocity</a:t>
            </a:r>
          </a:p>
          <a:p>
            <a:r>
              <a:rPr lang="en-US" sz="2000" b="1" dirty="0"/>
              <a:t>Scalar</a:t>
            </a:r>
          </a:p>
          <a:p>
            <a:r>
              <a:rPr lang="en-US" sz="2000" b="1" dirty="0" smtClean="0"/>
              <a:t>Magnitude and direction</a:t>
            </a:r>
          </a:p>
          <a:p>
            <a:r>
              <a:rPr lang="en-US" sz="2000" b="1" dirty="0" smtClean="0"/>
              <a:t>NSEW directions</a:t>
            </a:r>
          </a:p>
          <a:p>
            <a:r>
              <a:rPr lang="en-US" sz="2000" b="1" dirty="0" smtClean="0"/>
              <a:t>Standard position</a:t>
            </a:r>
          </a:p>
          <a:p>
            <a:r>
              <a:rPr lang="en-US" sz="2000" b="1" dirty="0" smtClean="0"/>
              <a:t>Resultant</a:t>
            </a:r>
          </a:p>
          <a:p>
            <a:r>
              <a:rPr lang="en-US" sz="2000" b="1" dirty="0" smtClean="0"/>
              <a:t>Parallelogram method</a:t>
            </a:r>
          </a:p>
          <a:p>
            <a:r>
              <a:rPr lang="en-US" sz="2000" b="1" dirty="0" smtClean="0"/>
              <a:t>Triangle method </a:t>
            </a:r>
          </a:p>
          <a:p>
            <a:r>
              <a:rPr lang="en-US" sz="2000" b="1" dirty="0" smtClean="0"/>
              <a:t>Adding analytically</a:t>
            </a:r>
          </a:p>
          <a:p>
            <a:r>
              <a:rPr lang="en-US" sz="2000" b="1" dirty="0"/>
              <a:t>Components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79774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9024471" cy="3416301"/>
          </a:xfrm>
        </p:spPr>
        <p:txBody>
          <a:bodyPr>
            <a:normAutofit lnSpcReduction="10000"/>
          </a:bodyPr>
          <a:lstStyle/>
          <a:p>
            <a:r>
              <a:rPr lang="en-US" sz="2000" i="1" dirty="0" smtClean="0"/>
              <a:t>g </a:t>
            </a:r>
            <a:r>
              <a:rPr lang="en-US" sz="2000" i="1" dirty="0"/>
              <a:t>= -9.81 m/s</a:t>
            </a:r>
            <a:r>
              <a:rPr lang="en-US" sz="2000" i="1" baseline="30000" dirty="0"/>
              <a:t>2</a:t>
            </a:r>
            <a:endParaRPr lang="en-US" sz="2000" i="1" dirty="0"/>
          </a:p>
          <a:p>
            <a:r>
              <a:rPr lang="en-US" sz="2000" b="1" dirty="0"/>
              <a:t>Variables for </a:t>
            </a:r>
            <a:r>
              <a:rPr lang="en-US" sz="2000" b="1" dirty="0" smtClean="0"/>
              <a:t>projectile motion, </a:t>
            </a:r>
            <a:r>
              <a:rPr lang="en-US" sz="2000" b="1" dirty="0"/>
              <a:t>and their </a:t>
            </a:r>
            <a:r>
              <a:rPr lang="en-US" sz="2000" b="1" dirty="0" smtClean="0"/>
              <a:t>units</a:t>
            </a:r>
          </a:p>
          <a:p>
            <a:r>
              <a:rPr lang="en-US" sz="2000" b="1" dirty="0" smtClean="0"/>
              <a:t>Equations available for x and y dimensions</a:t>
            </a:r>
          </a:p>
          <a:p>
            <a:r>
              <a:rPr lang="en-US" sz="2000" b="1" dirty="0" smtClean="0"/>
              <a:t>Vector relationships among 2D motion variables</a:t>
            </a:r>
            <a:endParaRPr lang="en-US" sz="1800" b="1" dirty="0" smtClean="0"/>
          </a:p>
          <a:p>
            <a:r>
              <a:rPr lang="en-US" sz="2000" b="1" dirty="0" smtClean="0"/>
              <a:t>Special values for special cases of projectile motion</a:t>
            </a:r>
            <a:endParaRPr lang="en-US" sz="1800" b="1" dirty="0" smtClean="0"/>
          </a:p>
          <a:p>
            <a:r>
              <a:rPr lang="en-US" sz="2000" b="1" dirty="0" smtClean="0"/>
              <a:t>Range equation and maximum range angle</a:t>
            </a:r>
          </a:p>
          <a:p>
            <a:r>
              <a:rPr lang="en-US" sz="2000" b="1" dirty="0" smtClean="0"/>
              <a:t>Component formulas for standard position and for on an incline</a:t>
            </a:r>
          </a:p>
          <a:p>
            <a:r>
              <a:rPr lang="en-US" sz="2000" b="1" dirty="0" smtClean="0"/>
              <a:t>How to find the second angle answer when doing a tan</a:t>
            </a:r>
            <a:r>
              <a:rPr lang="en-US" sz="2000" b="1" baseline="30000" dirty="0" smtClean="0"/>
              <a:t>-1</a:t>
            </a:r>
            <a:r>
              <a:rPr lang="en-US" sz="2000" b="1" dirty="0" smtClean="0"/>
              <a:t> or sin</a:t>
            </a:r>
            <a:r>
              <a:rPr lang="en-US" sz="2000" b="1" baseline="30000" dirty="0" smtClean="0"/>
              <a:t>-1</a:t>
            </a:r>
            <a:endParaRPr lang="en-US" sz="2000" b="1" dirty="0"/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36516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– </a:t>
            </a:r>
            <a:r>
              <a:rPr lang="en-US" dirty="0" smtClean="0"/>
              <a:t>1.3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Find the scalar multiple of a vector</a:t>
            </a:r>
          </a:p>
          <a:p>
            <a:r>
              <a:rPr lang="en-US" sz="2000" b="1" dirty="0" smtClean="0"/>
              <a:t>Find the opposite of a vector</a:t>
            </a:r>
          </a:p>
          <a:p>
            <a:r>
              <a:rPr lang="en-US" sz="2000" b="1" dirty="0" smtClean="0"/>
              <a:t>Find the components of a vector given magnitude and direction</a:t>
            </a:r>
          </a:p>
          <a:p>
            <a:r>
              <a:rPr lang="en-US" sz="2000" b="1" dirty="0" smtClean="0"/>
              <a:t>Find the magnitude and direction given the components</a:t>
            </a:r>
          </a:p>
          <a:p>
            <a:r>
              <a:rPr lang="en-US" sz="2000" b="1" dirty="0" smtClean="0"/>
              <a:t>Add vectors graphically with the parallelogram method and the triangle method</a:t>
            </a:r>
          </a:p>
          <a:p>
            <a:r>
              <a:rPr lang="en-US" sz="2000" b="1" dirty="0" smtClean="0"/>
              <a:t>Add vectors analytically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98664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– 2.1 Motion </a:t>
            </a:r>
            <a:r>
              <a:rPr lang="en-US" dirty="0" smtClean="0"/>
              <a:t>(2 </a:t>
            </a:r>
            <a:r>
              <a:rPr lang="en-US" dirty="0" smtClean="0"/>
              <a:t>dimension)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000" i="1" dirty="0" smtClean="0"/>
              <a:t>Distinguish between position</a:t>
            </a:r>
            <a:r>
              <a:rPr lang="en-US" sz="2000" i="1" dirty="0"/>
              <a:t>, </a:t>
            </a:r>
            <a:r>
              <a:rPr lang="en-US" sz="2000" i="1" dirty="0" smtClean="0"/>
              <a:t>displacement </a:t>
            </a:r>
            <a:r>
              <a:rPr lang="en-US" sz="2000" i="1" dirty="0"/>
              <a:t>and </a:t>
            </a:r>
            <a:r>
              <a:rPr lang="en-US" sz="2000" i="1" dirty="0" smtClean="0"/>
              <a:t>distance</a:t>
            </a:r>
            <a:endParaRPr lang="en-US" sz="2000" i="1" dirty="0"/>
          </a:p>
          <a:p>
            <a:pPr lvl="1"/>
            <a:r>
              <a:rPr lang="en-US" sz="2000" i="1" dirty="0" smtClean="0"/>
              <a:t>Distinguish between speed and velocity</a:t>
            </a:r>
            <a:endParaRPr lang="en-US" sz="2000" i="1" dirty="0"/>
          </a:p>
          <a:p>
            <a:pPr lvl="1"/>
            <a:r>
              <a:rPr lang="en-US" sz="2000" i="1" dirty="0" smtClean="0"/>
              <a:t>Calculate average velocity</a:t>
            </a:r>
            <a:endParaRPr lang="en-US" sz="2000" i="1" dirty="0"/>
          </a:p>
          <a:p>
            <a:pPr lvl="1"/>
            <a:r>
              <a:rPr lang="en-US" sz="2000" i="1" dirty="0" smtClean="0"/>
              <a:t>Determine the direction of acceleration</a:t>
            </a:r>
            <a:endParaRPr lang="en-US" sz="2000" i="1" dirty="0"/>
          </a:p>
          <a:p>
            <a:pPr lvl="1"/>
            <a:r>
              <a:rPr lang="en-US" sz="2000" i="1" dirty="0" smtClean="0"/>
              <a:t>Solve </a:t>
            </a:r>
            <a:r>
              <a:rPr lang="en-US" sz="2000" i="1" dirty="0" smtClean="0"/>
              <a:t>constant </a:t>
            </a:r>
            <a:r>
              <a:rPr lang="en-US" sz="2000" i="1" dirty="0"/>
              <a:t>acceleration </a:t>
            </a:r>
            <a:r>
              <a:rPr lang="en-US" sz="2000" i="1" dirty="0" smtClean="0"/>
              <a:t>problems</a:t>
            </a:r>
          </a:p>
          <a:p>
            <a:pPr lvl="1"/>
            <a:r>
              <a:rPr lang="en-US" sz="2000" i="1" dirty="0" smtClean="0"/>
              <a:t>Solve freefall motion </a:t>
            </a:r>
            <a:r>
              <a:rPr lang="en-US" sz="2000" i="1" dirty="0" smtClean="0"/>
              <a:t>problems</a:t>
            </a:r>
          </a:p>
          <a:p>
            <a:pPr lvl="1"/>
            <a:r>
              <a:rPr lang="en-US" sz="2000" b="1" dirty="0" smtClean="0"/>
              <a:t>Solve projectile motion problems (both horizontal launch and general launch at an angle)</a:t>
            </a:r>
          </a:p>
          <a:p>
            <a:pPr lvl="1"/>
            <a:r>
              <a:rPr lang="en-US" sz="2000" b="1" dirty="0" smtClean="0"/>
              <a:t>Solve Range problems</a:t>
            </a:r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385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Description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779930" y="2649070"/>
          <a:ext cx="10192870" cy="375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365">
                  <a:extLst>
                    <a:ext uri="{9D8B030D-6E8A-4147-A177-3AD203B41FA5}">
                      <a16:colId xmlns:a16="http://schemas.microsoft.com/office/drawing/2014/main" val="3344902335"/>
                    </a:ext>
                  </a:extLst>
                </a:gridCol>
                <a:gridCol w="8516505">
                  <a:extLst>
                    <a:ext uri="{9D8B030D-6E8A-4147-A177-3AD203B41FA5}">
                      <a16:colId xmlns:a16="http://schemas.microsoft.com/office/drawing/2014/main" val="3735155503"/>
                    </a:ext>
                  </a:extLst>
                </a:gridCol>
              </a:tblGrid>
              <a:tr h="46954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12 x 2 pts  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Multiple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choice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142118"/>
                  </a:ext>
                </a:extLst>
              </a:tr>
              <a:tr h="469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10 x 2pts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True false about projectile motion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788061"/>
                  </a:ext>
                </a:extLst>
              </a:tr>
              <a:tr h="469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1 x 6 pts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Add vectors graphically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176394"/>
                  </a:ext>
                </a:extLst>
              </a:tr>
              <a:tr h="469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1 x 6 pts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Add vectors analytically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424864"/>
                  </a:ext>
                </a:extLst>
              </a:tr>
              <a:tr h="469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1 x 8 pts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Vector algebra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365214"/>
                  </a:ext>
                </a:extLst>
              </a:tr>
              <a:tr h="469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1 x 12 pts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Horizontal launch problem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410781"/>
                  </a:ext>
                </a:extLst>
              </a:tr>
              <a:tr h="469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1 x 10 pts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Range problem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486244"/>
                  </a:ext>
                </a:extLst>
              </a:tr>
              <a:tr h="469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1 x 14 pts </a:t>
                      </a:r>
                      <a:endParaRPr lang="en-US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General projectile motion problem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71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34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27075</TotalTime>
  <Words>539</Words>
  <Application>Microsoft Office PowerPoint</Application>
  <PresentationFormat>Widescreen</PresentationFormat>
  <Paragraphs>113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Euclid Extra</vt:lpstr>
      <vt:lpstr>Euclid Symbol</vt:lpstr>
      <vt:lpstr>Times New Roman</vt:lpstr>
      <vt:lpstr>Wingdings 3</vt:lpstr>
      <vt:lpstr>Ion Boardroom</vt:lpstr>
      <vt:lpstr>Physics 1 –  Oct 8, 2019</vt:lpstr>
      <vt:lpstr>Objectives, Agenda, Assignment</vt:lpstr>
      <vt:lpstr>IB 1.3 Objectives – Vectors</vt:lpstr>
      <vt:lpstr>IB 2.1 Objectives –  Motion (2 Dimensional)</vt:lpstr>
      <vt:lpstr>Vocabulary</vt:lpstr>
      <vt:lpstr>Memory Items</vt:lpstr>
      <vt:lpstr>Skills – 1.3 Vectors</vt:lpstr>
      <vt:lpstr>Skills – 2.1 Motion (2 dimension)</vt:lpstr>
      <vt:lpstr>Test Description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229</cp:revision>
  <cp:lastPrinted>2017-10-10T10:43:28Z</cp:lastPrinted>
  <dcterms:created xsi:type="dcterms:W3CDTF">2015-08-11T02:33:52Z</dcterms:created>
  <dcterms:modified xsi:type="dcterms:W3CDTF">2019-10-08T13:04:18Z</dcterms:modified>
</cp:coreProperties>
</file>